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75" r:id="rId9"/>
    <p:sldId id="27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4674"/>
  </p:normalViewPr>
  <p:slideViewPr>
    <p:cSldViewPr snapToGrid="0">
      <p:cViewPr varScale="1">
        <p:scale>
          <a:sx n="61" d="100"/>
          <a:sy n="61" d="100"/>
        </p:scale>
        <p:origin x="8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38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EE7-42D8-AD5B-048AFFC5AE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'Motivation Stats'!$A$1:$A$8</c:f>
              <c:strCache>
                <c:ptCount val="8"/>
                <c:pt idx="0">
                  <c:v>Individual Disrespect</c:v>
                </c:pt>
                <c:pt idx="1">
                  <c:v>Drug-Related</c:v>
                </c:pt>
                <c:pt idx="2">
                  <c:v>Domestic Violence</c:v>
                </c:pt>
                <c:pt idx="3">
                  <c:v>Random Victim</c:v>
                </c:pt>
                <c:pt idx="4">
                  <c:v>Road Rage</c:v>
                </c:pt>
                <c:pt idx="5">
                  <c:v>Violence on Homeless</c:v>
                </c:pt>
                <c:pt idx="6">
                  <c:v>Mental-Health Related</c:v>
                </c:pt>
                <c:pt idx="7">
                  <c:v>Robbery</c:v>
                </c:pt>
              </c:strCache>
            </c:strRef>
          </c:cat>
          <c:val>
            <c:numRef>
              <c:f>'Motivation Stats'!$B$1:$B$8</c:f>
              <c:numCache>
                <c:formatCode>General</c:formatCode>
                <c:ptCount val="8"/>
                <c:pt idx="0">
                  <c:v>36</c:v>
                </c:pt>
                <c:pt idx="1">
                  <c:v>13</c:v>
                </c:pt>
                <c:pt idx="2">
                  <c:v>9</c:v>
                </c:pt>
                <c:pt idx="3">
                  <c:v>4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5F-4985-A1ED-380DFA92E11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05910728"/>
        <c:axId val="205908104"/>
      </c:barChart>
      <c:catAx>
        <c:axId val="2059107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908104"/>
        <c:crosses val="autoZero"/>
        <c:auto val="1"/>
        <c:lblAlgn val="ctr"/>
        <c:lblOffset val="100"/>
        <c:noMultiLvlLbl val="0"/>
      </c:catAx>
      <c:valAx>
        <c:axId val="20590810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910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107-43F1-A315-6361D6286EF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107-43F1-A315-6361D6286EF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107-43F1-A315-6361D6286EF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107-43F1-A315-6361D6286EF8}"/>
              </c:ext>
            </c:extLst>
          </c:dPt>
          <c:dLbls>
            <c:dLbl>
              <c:idx val="0"/>
              <c:layout>
                <c:manualLayout>
                  <c:x val="-8.6738845144356952E-3"/>
                  <c:y val="1.672207640711577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107-43F1-A315-6361D6286EF8}"/>
                </c:ext>
              </c:extLst>
            </c:dLbl>
            <c:dLbl>
              <c:idx val="2"/>
              <c:layout>
                <c:manualLayout>
                  <c:x val="-1.6536384038951654E-3"/>
                  <c:y val="3.730392812509623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107-43F1-A315-6361D6286EF8}"/>
                </c:ext>
              </c:extLst>
            </c:dLbl>
            <c:dLbl>
              <c:idx val="3"/>
              <c:layout>
                <c:manualLayout>
                  <c:x val="-2.7212379702537235E-2"/>
                  <c:y val="7.311169437153689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107-43F1-A315-6361D6286EF8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'2023 Weapon'!$A$1:$A$4</c:f>
              <c:strCache>
                <c:ptCount val="4"/>
                <c:pt idx="0">
                  <c:v>Blunt Force Object</c:v>
                </c:pt>
                <c:pt idx="1">
                  <c:v>Firearm</c:v>
                </c:pt>
                <c:pt idx="2">
                  <c:v>Lethal Cutting Instrument</c:v>
                </c:pt>
                <c:pt idx="3">
                  <c:v>Fire</c:v>
                </c:pt>
              </c:strCache>
            </c:strRef>
          </c:cat>
          <c:val>
            <c:numRef>
              <c:f>'2023 Weapon'!$B$1:$B$4</c:f>
              <c:numCache>
                <c:formatCode>General</c:formatCode>
                <c:ptCount val="4"/>
                <c:pt idx="0">
                  <c:v>3</c:v>
                </c:pt>
                <c:pt idx="1">
                  <c:v>60</c:v>
                </c:pt>
                <c:pt idx="2">
                  <c:v>6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107-43F1-A315-6361D6286EF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1FF37-05E1-461C-B719-0FA9C5D75E89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64B46-E5AB-4C88-BE34-0F4CCE9E3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57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464B46-E5AB-4C88-BE34-0F4CCE9E3C0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5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ECC6-BC9D-4133-A5C6-9A2330B9542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9DBEE-D917-4E59-A562-63B77C8E2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77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ECC6-BC9D-4133-A5C6-9A2330B9542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9DBEE-D917-4E59-A562-63B77C8E2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27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ECC6-BC9D-4133-A5C6-9A2330B9542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9DBEE-D917-4E59-A562-63B77C8E2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39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ECC6-BC9D-4133-A5C6-9A2330B9542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9DBEE-D917-4E59-A562-63B77C8E2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411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ECC6-BC9D-4133-A5C6-9A2330B9542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9DBEE-D917-4E59-A562-63B77C8E2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83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ECC6-BC9D-4133-A5C6-9A2330B9542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9DBEE-D917-4E59-A562-63B77C8E2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06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ECC6-BC9D-4133-A5C6-9A2330B9542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9DBEE-D917-4E59-A562-63B77C8E2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870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ECC6-BC9D-4133-A5C6-9A2330B9542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9DBEE-D917-4E59-A562-63B77C8E2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70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ECC6-BC9D-4133-A5C6-9A2330B9542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9DBEE-D917-4E59-A562-63B77C8E2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90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ECC6-BC9D-4133-A5C6-9A2330B9542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9DBEE-D917-4E59-A562-63B77C8E2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2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ECC6-BC9D-4133-A5C6-9A2330B9542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9DBEE-D917-4E59-A562-63B77C8E2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88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2ECC6-BC9D-4133-A5C6-9A2330B9542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9DBEE-D917-4E59-A562-63B77C8E2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9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D7F8C8.676244C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002060"/>
                </a:solidFill>
              </a:rPr>
              <a:t>APD Homicides</a:t>
            </a:r>
            <a:br>
              <a:rPr lang="en-US" sz="7200" b="1" dirty="0" smtClean="0">
                <a:solidFill>
                  <a:srgbClr val="002060"/>
                </a:solidFill>
              </a:rPr>
            </a:br>
            <a:r>
              <a:rPr lang="en-US" sz="3600" b="1" dirty="0" smtClean="0">
                <a:solidFill>
                  <a:srgbClr val="002060"/>
                </a:solidFill>
              </a:rPr>
              <a:t>2023 (As of Aug. 18, 2023)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247860"/>
            <a:ext cx="9144000" cy="2009940"/>
          </a:xfrm>
        </p:spPr>
        <p:txBody>
          <a:bodyPr>
            <a:normAutofit/>
          </a:bodyPr>
          <a:lstStyle/>
          <a:p>
            <a:endParaRPr lang="en-US" sz="3200" b="1" i="1" dirty="0" smtClean="0">
              <a:solidFill>
                <a:srgbClr val="002060"/>
              </a:solidFill>
            </a:endParaRPr>
          </a:p>
          <a:p>
            <a:endParaRPr lang="en-US" sz="3200" b="1" i="1" dirty="0">
              <a:solidFill>
                <a:srgbClr val="002060"/>
              </a:solidFill>
            </a:endParaRPr>
          </a:p>
          <a:p>
            <a:endParaRPr lang="en-US" sz="3200" b="1" i="1" dirty="0">
              <a:solidFill>
                <a:srgbClr val="002060"/>
              </a:solidFill>
            </a:endParaRPr>
          </a:p>
        </p:txBody>
      </p:sp>
      <p:pic>
        <p:nvPicPr>
          <p:cNvPr id="4" name="Picture 3" descr="APD Patch for letterhead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903" y="3626069"/>
            <a:ext cx="2091559" cy="152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0618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January 2023 Homicides</a:t>
            </a:r>
            <a:br>
              <a:rPr lang="en-US" b="1" dirty="0" smtClean="0"/>
            </a:br>
            <a:r>
              <a:rPr lang="en-US" sz="2800" b="1" dirty="0" smtClean="0"/>
              <a:t>6 cases, 6 victims (4 solved)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4332367"/>
              </p:ext>
            </p:extLst>
          </p:nvPr>
        </p:nvGraphicFramePr>
        <p:xfrm>
          <a:off x="838199" y="2182763"/>
          <a:ext cx="10515602" cy="40902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3240">
                  <a:extLst>
                    <a:ext uri="{9D8B030D-6E8A-4147-A177-3AD203B41FA5}">
                      <a16:colId xmlns:a16="http://schemas.microsoft.com/office/drawing/2014/main" val="3213846597"/>
                    </a:ext>
                  </a:extLst>
                </a:gridCol>
                <a:gridCol w="2662748">
                  <a:extLst>
                    <a:ext uri="{9D8B030D-6E8A-4147-A177-3AD203B41FA5}">
                      <a16:colId xmlns:a16="http://schemas.microsoft.com/office/drawing/2014/main" val="1095824645"/>
                    </a:ext>
                  </a:extLst>
                </a:gridCol>
                <a:gridCol w="1263678">
                  <a:extLst>
                    <a:ext uri="{9D8B030D-6E8A-4147-A177-3AD203B41FA5}">
                      <a16:colId xmlns:a16="http://schemas.microsoft.com/office/drawing/2014/main" val="1751301185"/>
                    </a:ext>
                  </a:extLst>
                </a:gridCol>
                <a:gridCol w="767232">
                  <a:extLst>
                    <a:ext uri="{9D8B030D-6E8A-4147-A177-3AD203B41FA5}">
                      <a16:colId xmlns:a16="http://schemas.microsoft.com/office/drawing/2014/main" val="233719048"/>
                    </a:ext>
                  </a:extLst>
                </a:gridCol>
                <a:gridCol w="857496">
                  <a:extLst>
                    <a:ext uri="{9D8B030D-6E8A-4147-A177-3AD203B41FA5}">
                      <a16:colId xmlns:a16="http://schemas.microsoft.com/office/drawing/2014/main" val="1195720872"/>
                    </a:ext>
                  </a:extLst>
                </a:gridCol>
                <a:gridCol w="977846">
                  <a:extLst>
                    <a:ext uri="{9D8B030D-6E8A-4147-A177-3AD203B41FA5}">
                      <a16:colId xmlns:a16="http://schemas.microsoft.com/office/drawing/2014/main" val="2744991084"/>
                    </a:ext>
                  </a:extLst>
                </a:gridCol>
                <a:gridCol w="1504378">
                  <a:extLst>
                    <a:ext uri="{9D8B030D-6E8A-4147-A177-3AD203B41FA5}">
                      <a16:colId xmlns:a16="http://schemas.microsoft.com/office/drawing/2014/main" val="50464710"/>
                    </a:ext>
                  </a:extLst>
                </a:gridCol>
                <a:gridCol w="1368984">
                  <a:extLst>
                    <a:ext uri="{9D8B030D-6E8A-4147-A177-3AD203B41FA5}">
                      <a16:colId xmlns:a16="http://schemas.microsoft.com/office/drawing/2014/main" val="2566033786"/>
                    </a:ext>
                  </a:extLst>
                </a:gridCol>
              </a:tblGrid>
              <a:tr h="454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DATE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LOCATION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APD CASE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STATUS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Victims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Suspects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Motivation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Weapon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63857784"/>
                  </a:ext>
                </a:extLst>
              </a:tr>
              <a:tr h="9089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1/1/2023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7817 Central Ave 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23-0000024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Individual Disrespect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51050713"/>
                  </a:ext>
                </a:extLst>
              </a:tr>
              <a:tr h="90893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1/7/2023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404 Central Ave NW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23-0001993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 Victim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 Suspect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Individual Disrespect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Lethal Cutting Instrument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34836234"/>
                  </a:ext>
                </a:extLst>
              </a:tr>
              <a:tr h="454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1/21/2023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7900 Bell Ave SE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23-0005725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 Suspect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Drug-Related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07966596"/>
                  </a:ext>
                </a:extLst>
              </a:tr>
              <a:tr h="454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1/21/2023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I-40 and 98th SW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23-0005811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Blunt Object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56180721"/>
                  </a:ext>
                </a:extLst>
              </a:tr>
              <a:tr h="454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1/21/2023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13202 Lomas Blvd 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23-0005911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Road Rage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Firearm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47570280"/>
                  </a:ext>
                </a:extLst>
              </a:tr>
              <a:tr h="454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1/25/2023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7317 Central Ave 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23-0006858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Firearm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8269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8466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February </a:t>
            </a:r>
            <a:r>
              <a:rPr lang="en-US" b="1" dirty="0"/>
              <a:t>2023 </a:t>
            </a:r>
            <a:r>
              <a:rPr lang="en-US" b="1" dirty="0" smtClean="0"/>
              <a:t>Homicides</a:t>
            </a:r>
            <a:br>
              <a:rPr lang="en-US" b="1" dirty="0" smtClean="0"/>
            </a:br>
            <a:r>
              <a:rPr lang="en-US" sz="2800" dirty="0" smtClean="0"/>
              <a:t>6 cases, 7 victims, 5 solved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9587013"/>
              </p:ext>
            </p:extLst>
          </p:nvPr>
        </p:nvGraphicFramePr>
        <p:xfrm>
          <a:off x="838199" y="2054941"/>
          <a:ext cx="10596716" cy="43065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1827">
                  <a:extLst>
                    <a:ext uri="{9D8B030D-6E8A-4147-A177-3AD203B41FA5}">
                      <a16:colId xmlns:a16="http://schemas.microsoft.com/office/drawing/2014/main" val="1931850841"/>
                    </a:ext>
                  </a:extLst>
                </a:gridCol>
                <a:gridCol w="2683288">
                  <a:extLst>
                    <a:ext uri="{9D8B030D-6E8A-4147-A177-3AD203B41FA5}">
                      <a16:colId xmlns:a16="http://schemas.microsoft.com/office/drawing/2014/main" val="357839697"/>
                    </a:ext>
                  </a:extLst>
                </a:gridCol>
                <a:gridCol w="1273425">
                  <a:extLst>
                    <a:ext uri="{9D8B030D-6E8A-4147-A177-3AD203B41FA5}">
                      <a16:colId xmlns:a16="http://schemas.microsoft.com/office/drawing/2014/main" val="2136404273"/>
                    </a:ext>
                  </a:extLst>
                </a:gridCol>
                <a:gridCol w="773151">
                  <a:extLst>
                    <a:ext uri="{9D8B030D-6E8A-4147-A177-3AD203B41FA5}">
                      <a16:colId xmlns:a16="http://schemas.microsoft.com/office/drawing/2014/main" val="2873759441"/>
                    </a:ext>
                  </a:extLst>
                </a:gridCol>
                <a:gridCol w="864110">
                  <a:extLst>
                    <a:ext uri="{9D8B030D-6E8A-4147-A177-3AD203B41FA5}">
                      <a16:colId xmlns:a16="http://schemas.microsoft.com/office/drawing/2014/main" val="1833491553"/>
                    </a:ext>
                  </a:extLst>
                </a:gridCol>
                <a:gridCol w="985389">
                  <a:extLst>
                    <a:ext uri="{9D8B030D-6E8A-4147-A177-3AD203B41FA5}">
                      <a16:colId xmlns:a16="http://schemas.microsoft.com/office/drawing/2014/main" val="3213774703"/>
                    </a:ext>
                  </a:extLst>
                </a:gridCol>
                <a:gridCol w="1515982">
                  <a:extLst>
                    <a:ext uri="{9D8B030D-6E8A-4147-A177-3AD203B41FA5}">
                      <a16:colId xmlns:a16="http://schemas.microsoft.com/office/drawing/2014/main" val="692077532"/>
                    </a:ext>
                  </a:extLst>
                </a:gridCol>
                <a:gridCol w="1379544">
                  <a:extLst>
                    <a:ext uri="{9D8B030D-6E8A-4147-A177-3AD203B41FA5}">
                      <a16:colId xmlns:a16="http://schemas.microsoft.com/office/drawing/2014/main" val="4226805754"/>
                    </a:ext>
                  </a:extLst>
                </a:gridCol>
              </a:tblGrid>
              <a:tr h="3588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DATE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LOCATION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APD CASE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STATUS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Motivation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Weapon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86009325"/>
                  </a:ext>
                </a:extLst>
              </a:tr>
              <a:tr h="7177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2/6/2023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1500 Candelaria Rd 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23-0010126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 Victim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 Suspects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Individual Disrespect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74366352"/>
                  </a:ext>
                </a:extLst>
              </a:tr>
              <a:tr h="3588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2/8/2023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2200 6th St NW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23-0010867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26593902"/>
                  </a:ext>
                </a:extLst>
              </a:tr>
              <a:tr h="7177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2/11/2023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</a:rPr>
                        <a:t>900 Juan Tabo Blvd NE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23-0011682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Individual Disrespect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12993408"/>
                  </a:ext>
                </a:extLst>
              </a:tr>
              <a:tr h="7177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2/14/2023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4215 </a:t>
                      </a:r>
                      <a:r>
                        <a:rPr lang="en-US" sz="1600" u="none" strike="noStrike" dirty="0" err="1">
                          <a:effectLst/>
                        </a:rPr>
                        <a:t>Hillspire</a:t>
                      </a:r>
                      <a:r>
                        <a:rPr lang="en-US" sz="1600" u="none" strike="noStrike" dirty="0">
                          <a:effectLst/>
                        </a:rPr>
                        <a:t> St NW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23-0012397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Domestic Violence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9116901"/>
                  </a:ext>
                </a:extLst>
              </a:tr>
              <a:tr h="7177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2/19/2023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1500 Carlisle Blvd 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23-0014052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 Victim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Individual Disrespect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Blunt Object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94454083"/>
                  </a:ext>
                </a:extLst>
              </a:tr>
              <a:tr h="7177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2/23/2023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1106 Griegos Rd NW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23-0014912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 Victims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 Suspect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Domestic Violence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Firearm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36523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0151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March </a:t>
            </a:r>
            <a:r>
              <a:rPr lang="en-US" b="1" dirty="0"/>
              <a:t>2023 </a:t>
            </a:r>
            <a:r>
              <a:rPr lang="en-US" b="1" dirty="0" smtClean="0"/>
              <a:t>Homicides</a:t>
            </a:r>
            <a:br>
              <a:rPr lang="en-US" b="1" dirty="0" smtClean="0"/>
            </a:br>
            <a:r>
              <a:rPr lang="en-US" sz="2800" dirty="0" smtClean="0"/>
              <a:t>6 cases, 6 victims, 1 solved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5103130"/>
              </p:ext>
            </p:extLst>
          </p:nvPr>
        </p:nvGraphicFramePr>
        <p:xfrm>
          <a:off x="973395" y="2320411"/>
          <a:ext cx="10264876" cy="38935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6696">
                  <a:extLst>
                    <a:ext uri="{9D8B030D-6E8A-4147-A177-3AD203B41FA5}">
                      <a16:colId xmlns:a16="http://schemas.microsoft.com/office/drawing/2014/main" val="928133710"/>
                    </a:ext>
                  </a:extLst>
                </a:gridCol>
                <a:gridCol w="2599261">
                  <a:extLst>
                    <a:ext uri="{9D8B030D-6E8A-4147-A177-3AD203B41FA5}">
                      <a16:colId xmlns:a16="http://schemas.microsoft.com/office/drawing/2014/main" val="3016085455"/>
                    </a:ext>
                  </a:extLst>
                </a:gridCol>
                <a:gridCol w="1233547">
                  <a:extLst>
                    <a:ext uri="{9D8B030D-6E8A-4147-A177-3AD203B41FA5}">
                      <a16:colId xmlns:a16="http://schemas.microsoft.com/office/drawing/2014/main" val="117317460"/>
                    </a:ext>
                  </a:extLst>
                </a:gridCol>
                <a:gridCol w="748939">
                  <a:extLst>
                    <a:ext uri="{9D8B030D-6E8A-4147-A177-3AD203B41FA5}">
                      <a16:colId xmlns:a16="http://schemas.microsoft.com/office/drawing/2014/main" val="3253741795"/>
                    </a:ext>
                  </a:extLst>
                </a:gridCol>
                <a:gridCol w="837050">
                  <a:extLst>
                    <a:ext uri="{9D8B030D-6E8A-4147-A177-3AD203B41FA5}">
                      <a16:colId xmlns:a16="http://schemas.microsoft.com/office/drawing/2014/main" val="872184623"/>
                    </a:ext>
                  </a:extLst>
                </a:gridCol>
                <a:gridCol w="954531">
                  <a:extLst>
                    <a:ext uri="{9D8B030D-6E8A-4147-A177-3AD203B41FA5}">
                      <a16:colId xmlns:a16="http://schemas.microsoft.com/office/drawing/2014/main" val="341049492"/>
                    </a:ext>
                  </a:extLst>
                </a:gridCol>
                <a:gridCol w="1468509">
                  <a:extLst>
                    <a:ext uri="{9D8B030D-6E8A-4147-A177-3AD203B41FA5}">
                      <a16:colId xmlns:a16="http://schemas.microsoft.com/office/drawing/2014/main" val="3678668243"/>
                    </a:ext>
                  </a:extLst>
                </a:gridCol>
                <a:gridCol w="1336343">
                  <a:extLst>
                    <a:ext uri="{9D8B030D-6E8A-4147-A177-3AD203B41FA5}">
                      <a16:colId xmlns:a16="http://schemas.microsoft.com/office/drawing/2014/main" val="4254530489"/>
                    </a:ext>
                  </a:extLst>
                </a:gridCol>
              </a:tblGrid>
              <a:tr h="432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DATE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LOCATION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APD CASE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STATUS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Motivation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Weapon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4687501"/>
                  </a:ext>
                </a:extLst>
              </a:tr>
              <a:tr h="432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3/2/2023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9800 Central Ave 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23-0302075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4603707"/>
                  </a:ext>
                </a:extLst>
              </a:tr>
              <a:tr h="86523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3/18/2023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2511Silver Ave 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23-0021728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Blunt Force Trauma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31298494"/>
                  </a:ext>
                </a:extLst>
              </a:tr>
              <a:tr h="432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3/18/2023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300 Dorado Pl SE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23-0021919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27350032"/>
                  </a:ext>
                </a:extLst>
              </a:tr>
              <a:tr h="432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3/18/2023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1704 NM 528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23-0021829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91793491"/>
                  </a:ext>
                </a:extLst>
              </a:tr>
              <a:tr h="4326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3/19/2023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2101 1st St NW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23-0021970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Active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90532472"/>
                  </a:ext>
                </a:extLst>
              </a:tr>
              <a:tr h="86523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3/31/2023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1120 Indian School Rd NW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23-0025344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 Victim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 Suspect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Individual Disrespect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Firearm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59134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3373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April </a:t>
            </a:r>
            <a:r>
              <a:rPr lang="en-US" b="1" dirty="0"/>
              <a:t>2023 </a:t>
            </a:r>
            <a:r>
              <a:rPr lang="en-US" b="1" dirty="0" smtClean="0"/>
              <a:t>Homicides</a:t>
            </a:r>
            <a:br>
              <a:rPr lang="en-US" b="1" dirty="0" smtClean="0"/>
            </a:br>
            <a:r>
              <a:rPr lang="en-US" sz="2800" dirty="0" smtClean="0"/>
              <a:t>12 cases, 12 victims, 7 solved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3447605"/>
              </p:ext>
            </p:extLst>
          </p:nvPr>
        </p:nvGraphicFramePr>
        <p:xfrm>
          <a:off x="594360" y="1825623"/>
          <a:ext cx="10759439" cy="47520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0605">
                  <a:extLst>
                    <a:ext uri="{9D8B030D-6E8A-4147-A177-3AD203B41FA5}">
                      <a16:colId xmlns:a16="http://schemas.microsoft.com/office/drawing/2014/main" val="1100806678"/>
                    </a:ext>
                  </a:extLst>
                </a:gridCol>
                <a:gridCol w="2714961">
                  <a:extLst>
                    <a:ext uri="{9D8B030D-6E8A-4147-A177-3AD203B41FA5}">
                      <a16:colId xmlns:a16="http://schemas.microsoft.com/office/drawing/2014/main" val="3048623097"/>
                    </a:ext>
                  </a:extLst>
                </a:gridCol>
                <a:gridCol w="1285188">
                  <a:extLst>
                    <a:ext uri="{9D8B030D-6E8A-4147-A177-3AD203B41FA5}">
                      <a16:colId xmlns:a16="http://schemas.microsoft.com/office/drawing/2014/main" val="3265190590"/>
                    </a:ext>
                  </a:extLst>
                </a:gridCol>
                <a:gridCol w="835373">
                  <a:extLst>
                    <a:ext uri="{9D8B030D-6E8A-4147-A177-3AD203B41FA5}">
                      <a16:colId xmlns:a16="http://schemas.microsoft.com/office/drawing/2014/main" val="2370123760"/>
                    </a:ext>
                  </a:extLst>
                </a:gridCol>
                <a:gridCol w="867503">
                  <a:extLst>
                    <a:ext uri="{9D8B030D-6E8A-4147-A177-3AD203B41FA5}">
                      <a16:colId xmlns:a16="http://schemas.microsoft.com/office/drawing/2014/main" val="4118425603"/>
                    </a:ext>
                  </a:extLst>
                </a:gridCol>
                <a:gridCol w="1000038">
                  <a:extLst>
                    <a:ext uri="{9D8B030D-6E8A-4147-A177-3AD203B41FA5}">
                      <a16:colId xmlns:a16="http://schemas.microsoft.com/office/drawing/2014/main" val="1453023456"/>
                    </a:ext>
                  </a:extLst>
                </a:gridCol>
                <a:gridCol w="1530177">
                  <a:extLst>
                    <a:ext uri="{9D8B030D-6E8A-4147-A177-3AD203B41FA5}">
                      <a16:colId xmlns:a16="http://schemas.microsoft.com/office/drawing/2014/main" val="347829699"/>
                    </a:ext>
                  </a:extLst>
                </a:gridCol>
                <a:gridCol w="1385594">
                  <a:extLst>
                    <a:ext uri="{9D8B030D-6E8A-4147-A177-3AD203B41FA5}">
                      <a16:colId xmlns:a16="http://schemas.microsoft.com/office/drawing/2014/main" val="898221851"/>
                    </a:ext>
                  </a:extLst>
                </a:gridCol>
              </a:tblGrid>
              <a:tr h="229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DATE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LOCATION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APD CASE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STATUS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Victims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Suspects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Motivation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Weapon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414532680"/>
                  </a:ext>
                </a:extLst>
              </a:tr>
              <a:tr h="4580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4/1/2023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2901 Carlisle Blvd 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23-0025673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Individual Disrespect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3961215203"/>
                  </a:ext>
                </a:extLst>
              </a:tr>
              <a:tr h="4580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4/3/2023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512 Ortiz Dr. 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23-0026140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 Suspects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Individual Disrespect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172909868"/>
                  </a:ext>
                </a:extLst>
              </a:tr>
              <a:tr h="4580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4/7/2023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4200 Spanish Bit 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23-0027482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Individual Disrespect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Lethal Cutting Instrument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3247122927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4/9/2023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7900 Constitution 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23-0027863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1660463787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4/11/2023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429 Chama St SE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23-0028573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1350034821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4/13/2023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1100 Old Coors SW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23-0028978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 Suspects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Drug-Related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2906658973"/>
                  </a:ext>
                </a:extLst>
              </a:tr>
              <a:tr h="4580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4/15/2023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3400 Comanche Rd 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23-0029714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 Victim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Individual Disrespect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342787091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4/16/2023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u="none" strike="noStrike">
                          <a:effectLst/>
                        </a:rPr>
                        <a:t>901 Buena Vista Dr SE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23-0029956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Active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 Victim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4190726164"/>
                  </a:ext>
                </a:extLst>
              </a:tr>
              <a:tr h="4580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4/21/2023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2500 Carlisle Blvd 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23-0031289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 Suspect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Individual Disrespect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2463737247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4/22/2023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126 Altez St 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23-0031577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1284375408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4/25/2023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241 Charleston St 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23-0032395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1849830916"/>
                  </a:ext>
                </a:extLst>
              </a:tr>
              <a:tr h="4580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4/29/2023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6015 Iliff Rd NW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23-0033912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Individual Disrespect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Firearm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240067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996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May </a:t>
            </a:r>
            <a:r>
              <a:rPr lang="en-US" b="1" dirty="0"/>
              <a:t>2023 </a:t>
            </a:r>
            <a:r>
              <a:rPr lang="en-US" b="1" dirty="0" smtClean="0"/>
              <a:t>Homicides</a:t>
            </a:r>
            <a:br>
              <a:rPr lang="en-US" b="1" dirty="0" smtClean="0"/>
            </a:br>
            <a:r>
              <a:rPr lang="en-US" sz="2800" dirty="0"/>
              <a:t>9</a:t>
            </a:r>
            <a:r>
              <a:rPr lang="en-US" sz="2800" dirty="0" smtClean="0"/>
              <a:t> cases, 9 victims, 3 solved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3694390"/>
              </p:ext>
            </p:extLst>
          </p:nvPr>
        </p:nvGraphicFramePr>
        <p:xfrm>
          <a:off x="717754" y="2474117"/>
          <a:ext cx="10815484" cy="39365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0094">
                  <a:extLst>
                    <a:ext uri="{9D8B030D-6E8A-4147-A177-3AD203B41FA5}">
                      <a16:colId xmlns:a16="http://schemas.microsoft.com/office/drawing/2014/main" val="817191570"/>
                    </a:ext>
                  </a:extLst>
                </a:gridCol>
                <a:gridCol w="2726981">
                  <a:extLst>
                    <a:ext uri="{9D8B030D-6E8A-4147-A177-3AD203B41FA5}">
                      <a16:colId xmlns:a16="http://schemas.microsoft.com/office/drawing/2014/main" val="1988308788"/>
                    </a:ext>
                  </a:extLst>
                </a:gridCol>
                <a:gridCol w="1294161">
                  <a:extLst>
                    <a:ext uri="{9D8B030D-6E8A-4147-A177-3AD203B41FA5}">
                      <a16:colId xmlns:a16="http://schemas.microsoft.com/office/drawing/2014/main" val="42940029"/>
                    </a:ext>
                  </a:extLst>
                </a:gridCol>
                <a:gridCol w="831960">
                  <a:extLst>
                    <a:ext uri="{9D8B030D-6E8A-4147-A177-3AD203B41FA5}">
                      <a16:colId xmlns:a16="http://schemas.microsoft.com/office/drawing/2014/main" val="2783902805"/>
                    </a:ext>
                  </a:extLst>
                </a:gridCol>
                <a:gridCol w="878180">
                  <a:extLst>
                    <a:ext uri="{9D8B030D-6E8A-4147-A177-3AD203B41FA5}">
                      <a16:colId xmlns:a16="http://schemas.microsoft.com/office/drawing/2014/main" val="3823044798"/>
                    </a:ext>
                  </a:extLst>
                </a:gridCol>
                <a:gridCol w="1001434">
                  <a:extLst>
                    <a:ext uri="{9D8B030D-6E8A-4147-A177-3AD203B41FA5}">
                      <a16:colId xmlns:a16="http://schemas.microsoft.com/office/drawing/2014/main" val="2566702416"/>
                    </a:ext>
                  </a:extLst>
                </a:gridCol>
                <a:gridCol w="1540667">
                  <a:extLst>
                    <a:ext uri="{9D8B030D-6E8A-4147-A177-3AD203B41FA5}">
                      <a16:colId xmlns:a16="http://schemas.microsoft.com/office/drawing/2014/main" val="4103958788"/>
                    </a:ext>
                  </a:extLst>
                </a:gridCol>
                <a:gridCol w="1402007">
                  <a:extLst>
                    <a:ext uri="{9D8B030D-6E8A-4147-A177-3AD203B41FA5}">
                      <a16:colId xmlns:a16="http://schemas.microsoft.com/office/drawing/2014/main" val="779030278"/>
                    </a:ext>
                  </a:extLst>
                </a:gridCol>
              </a:tblGrid>
              <a:tr h="30280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DATE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LOCATION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APD CASE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STATUS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Victims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Suspects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Motivation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Weapon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91010412"/>
                  </a:ext>
                </a:extLst>
              </a:tr>
              <a:tr h="30280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5/8/2023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4608 1/2 5th Street NW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23-0036336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24480873"/>
                  </a:ext>
                </a:extLst>
              </a:tr>
              <a:tr h="30280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5/13/2023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4016 Louisiana Blvd 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23-0038015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95782374"/>
                  </a:ext>
                </a:extLst>
              </a:tr>
              <a:tr h="30280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5/14/2023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8601 Central Ave 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23-0038231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52636651"/>
                  </a:ext>
                </a:extLst>
              </a:tr>
              <a:tr h="6056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5/18/2023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4000 San Isidro St NW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23-0039271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Individual Disrespect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82194219"/>
                  </a:ext>
                </a:extLst>
              </a:tr>
              <a:tr h="6056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5/21/2023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611 San Mateo Blvd 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23-0040324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Individual Disrespect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83413713"/>
                  </a:ext>
                </a:extLst>
              </a:tr>
              <a:tr h="30280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5/24/2023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2416 Mountain Rd NW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23-0041048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Active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65851905"/>
                  </a:ext>
                </a:extLst>
              </a:tr>
              <a:tr h="30280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5/25/2023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1221 Propps St 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23-0041638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 Victim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12006691"/>
                  </a:ext>
                </a:extLst>
              </a:tr>
              <a:tr h="6056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5/28/2023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920 Louisiana Blvd SE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23-0042235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 Suspect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Domestic Violence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82261086"/>
                  </a:ext>
                </a:extLst>
              </a:tr>
              <a:tr h="30280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5/29/2023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701 Central Ave NW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23-0042490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Firearm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55580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0571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June </a:t>
            </a:r>
            <a:r>
              <a:rPr lang="en-US" b="1" dirty="0"/>
              <a:t>2023 </a:t>
            </a:r>
            <a:r>
              <a:rPr lang="en-US" b="1" dirty="0" smtClean="0"/>
              <a:t>Homicides</a:t>
            </a:r>
            <a:br>
              <a:rPr lang="en-US" b="1" dirty="0" smtClean="0"/>
            </a:br>
            <a:r>
              <a:rPr lang="en-US" sz="2800" dirty="0" smtClean="0"/>
              <a:t>11 cases, 12 victims, 8 solved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79683"/>
              </p:ext>
            </p:extLst>
          </p:nvPr>
        </p:nvGraphicFramePr>
        <p:xfrm>
          <a:off x="975946" y="1846383"/>
          <a:ext cx="10462845" cy="49867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5827">
                  <a:extLst>
                    <a:ext uri="{9D8B030D-6E8A-4147-A177-3AD203B41FA5}">
                      <a16:colId xmlns:a16="http://schemas.microsoft.com/office/drawing/2014/main" val="2801041280"/>
                    </a:ext>
                  </a:extLst>
                </a:gridCol>
                <a:gridCol w="2655984">
                  <a:extLst>
                    <a:ext uri="{9D8B030D-6E8A-4147-A177-3AD203B41FA5}">
                      <a16:colId xmlns:a16="http://schemas.microsoft.com/office/drawing/2014/main" val="3096948498"/>
                    </a:ext>
                  </a:extLst>
                </a:gridCol>
                <a:gridCol w="1257270">
                  <a:extLst>
                    <a:ext uri="{9D8B030D-6E8A-4147-A177-3AD203B41FA5}">
                      <a16:colId xmlns:a16="http://schemas.microsoft.com/office/drawing/2014/main" val="3434206145"/>
                    </a:ext>
                  </a:extLst>
                </a:gridCol>
                <a:gridCol w="754362">
                  <a:extLst>
                    <a:ext uri="{9D8B030D-6E8A-4147-A177-3AD203B41FA5}">
                      <a16:colId xmlns:a16="http://schemas.microsoft.com/office/drawing/2014/main" val="2829208062"/>
                    </a:ext>
                  </a:extLst>
                </a:gridCol>
                <a:gridCol w="848657">
                  <a:extLst>
                    <a:ext uri="{9D8B030D-6E8A-4147-A177-3AD203B41FA5}">
                      <a16:colId xmlns:a16="http://schemas.microsoft.com/office/drawing/2014/main" val="2806008478"/>
                    </a:ext>
                  </a:extLst>
                </a:gridCol>
                <a:gridCol w="978313">
                  <a:extLst>
                    <a:ext uri="{9D8B030D-6E8A-4147-A177-3AD203B41FA5}">
                      <a16:colId xmlns:a16="http://schemas.microsoft.com/office/drawing/2014/main" val="2713024313"/>
                    </a:ext>
                  </a:extLst>
                </a:gridCol>
                <a:gridCol w="1496937">
                  <a:extLst>
                    <a:ext uri="{9D8B030D-6E8A-4147-A177-3AD203B41FA5}">
                      <a16:colId xmlns:a16="http://schemas.microsoft.com/office/drawing/2014/main" val="3145576991"/>
                    </a:ext>
                  </a:extLst>
                </a:gridCol>
                <a:gridCol w="1355495">
                  <a:extLst>
                    <a:ext uri="{9D8B030D-6E8A-4147-A177-3AD203B41FA5}">
                      <a16:colId xmlns:a16="http://schemas.microsoft.com/office/drawing/2014/main" val="2410151902"/>
                    </a:ext>
                  </a:extLst>
                </a:gridCol>
              </a:tblGrid>
              <a:tr h="2410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DATE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LOCATION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APD CASE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STATUS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Victims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Suspects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Motivation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Weapon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3071879889"/>
                  </a:ext>
                </a:extLst>
              </a:tr>
              <a:tr h="2410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6/1/2023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7440 Hanover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23-0043664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Drug-Related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3263496674"/>
                  </a:ext>
                </a:extLst>
              </a:tr>
              <a:tr h="48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6/3/2023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4409 Hilton Ave 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23-0044294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 Victims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Individual Disrespect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3272239452"/>
                  </a:ext>
                </a:extLst>
              </a:tr>
              <a:tr h="48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6/4/2023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effectLst/>
                        </a:rPr>
                        <a:t>206 San Clemente Ave NW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23-0044330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Domestic Violence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89773356"/>
                  </a:ext>
                </a:extLst>
              </a:tr>
              <a:tr h="48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6/9/2023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7701 Indian School Rd 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23-0045707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Individual Disrespect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1693720670"/>
                  </a:ext>
                </a:extLst>
              </a:tr>
              <a:tr h="2410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6/19/2023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122 Alcazar St SE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23-0048440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2647859528"/>
                  </a:ext>
                </a:extLst>
              </a:tr>
              <a:tr h="48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6/20/2023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557 Tramway Blvd 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23-0048897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Individual Disrespect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2032932375"/>
                  </a:ext>
                </a:extLst>
              </a:tr>
              <a:tr h="48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6/22/2023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8900 Benavides Rd SW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23-0049549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 Victim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Lethal Cutting Instrument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3628329330"/>
                  </a:ext>
                </a:extLst>
              </a:tr>
              <a:tr h="48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6/23/2023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7431 Bellrose Ave 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23-0049615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Lethal Cutting Instrument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3942717222"/>
                  </a:ext>
                </a:extLst>
              </a:tr>
              <a:tr h="2410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6/25/2023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u="none" strike="noStrike">
                          <a:effectLst/>
                        </a:rPr>
                        <a:t>6404 Los Volcanes Rd NW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23-0050306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847808508"/>
                  </a:ext>
                </a:extLst>
              </a:tr>
              <a:tr h="48218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6/25/2023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4901 Pan American Fwy 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23-0050394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Individual Disrespect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3737741148"/>
                  </a:ext>
                </a:extLst>
              </a:tr>
              <a:tr h="2410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6/30/2023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2909 Muriel Dr 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23-0051940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Suspect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Individual Disrespect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Firearm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61" marR="9161" marT="9161" marB="0" anchor="b"/>
                </a:tc>
                <a:extLst>
                  <a:ext uri="{0D108BD9-81ED-4DB2-BD59-A6C34878D82A}">
                    <a16:rowId xmlns:a16="http://schemas.microsoft.com/office/drawing/2014/main" val="4161447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32309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July </a:t>
            </a:r>
            <a:r>
              <a:rPr lang="en-US" b="1" dirty="0"/>
              <a:t>2023 </a:t>
            </a:r>
            <a:r>
              <a:rPr lang="en-US" b="1" dirty="0" smtClean="0"/>
              <a:t>Homicides</a:t>
            </a:r>
            <a:br>
              <a:rPr lang="en-US" b="1" dirty="0" smtClean="0"/>
            </a:br>
            <a:r>
              <a:rPr lang="en-US" sz="2800" dirty="0" smtClean="0"/>
              <a:t>15 cases, 15 victims, 8 solved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5234998"/>
              </p:ext>
            </p:extLst>
          </p:nvPr>
        </p:nvGraphicFramePr>
        <p:xfrm>
          <a:off x="737418" y="1825626"/>
          <a:ext cx="10746659" cy="49509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2838">
                  <a:extLst>
                    <a:ext uri="{9D8B030D-6E8A-4147-A177-3AD203B41FA5}">
                      <a16:colId xmlns:a16="http://schemas.microsoft.com/office/drawing/2014/main" val="3366153002"/>
                    </a:ext>
                  </a:extLst>
                </a:gridCol>
                <a:gridCol w="2709628">
                  <a:extLst>
                    <a:ext uri="{9D8B030D-6E8A-4147-A177-3AD203B41FA5}">
                      <a16:colId xmlns:a16="http://schemas.microsoft.com/office/drawing/2014/main" val="1030019993"/>
                    </a:ext>
                  </a:extLst>
                </a:gridCol>
                <a:gridCol w="1285925">
                  <a:extLst>
                    <a:ext uri="{9D8B030D-6E8A-4147-A177-3AD203B41FA5}">
                      <a16:colId xmlns:a16="http://schemas.microsoft.com/office/drawing/2014/main" val="1566888653"/>
                    </a:ext>
                  </a:extLst>
                </a:gridCol>
                <a:gridCol w="826666">
                  <a:extLst>
                    <a:ext uri="{9D8B030D-6E8A-4147-A177-3AD203B41FA5}">
                      <a16:colId xmlns:a16="http://schemas.microsoft.com/office/drawing/2014/main" val="2206029750"/>
                    </a:ext>
                  </a:extLst>
                </a:gridCol>
                <a:gridCol w="872593">
                  <a:extLst>
                    <a:ext uri="{9D8B030D-6E8A-4147-A177-3AD203B41FA5}">
                      <a16:colId xmlns:a16="http://schemas.microsoft.com/office/drawing/2014/main" val="2786113327"/>
                    </a:ext>
                  </a:extLst>
                </a:gridCol>
                <a:gridCol w="995061">
                  <a:extLst>
                    <a:ext uri="{9D8B030D-6E8A-4147-A177-3AD203B41FA5}">
                      <a16:colId xmlns:a16="http://schemas.microsoft.com/office/drawing/2014/main" val="3199735170"/>
                    </a:ext>
                  </a:extLst>
                </a:gridCol>
                <a:gridCol w="1530863">
                  <a:extLst>
                    <a:ext uri="{9D8B030D-6E8A-4147-A177-3AD203B41FA5}">
                      <a16:colId xmlns:a16="http://schemas.microsoft.com/office/drawing/2014/main" val="1890751571"/>
                    </a:ext>
                  </a:extLst>
                </a:gridCol>
                <a:gridCol w="1393085">
                  <a:extLst>
                    <a:ext uri="{9D8B030D-6E8A-4147-A177-3AD203B41FA5}">
                      <a16:colId xmlns:a16="http://schemas.microsoft.com/office/drawing/2014/main" val="4276281953"/>
                    </a:ext>
                  </a:extLst>
                </a:gridCol>
              </a:tblGrid>
              <a:tr h="1951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DATE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LOCATION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APD CASE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STATUS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Victims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Suspects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Motivation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Weapon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extLst>
                  <a:ext uri="{0D108BD9-81ED-4DB2-BD59-A6C34878D82A}">
                    <a16:rowId xmlns:a16="http://schemas.microsoft.com/office/drawing/2014/main" val="1145563592"/>
                  </a:ext>
                </a:extLst>
              </a:tr>
              <a:tr h="390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7/1/2023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4321 Grande </a:t>
                      </a:r>
                      <a:r>
                        <a:rPr lang="en-US" sz="1400" u="none" strike="noStrike" dirty="0" err="1">
                          <a:effectLst/>
                        </a:rPr>
                        <a:t>Dr</a:t>
                      </a:r>
                      <a:r>
                        <a:rPr lang="en-US" sz="1400" u="none" strike="noStrike" dirty="0">
                          <a:effectLst/>
                        </a:rPr>
                        <a:t> NW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23-0052059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1 Victim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1 Suspect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Mental Health-Related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Lethal Cutting Instrument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extLst>
                  <a:ext uri="{0D108BD9-81ED-4DB2-BD59-A6C34878D82A}">
                    <a16:rowId xmlns:a16="http://schemas.microsoft.com/office/drawing/2014/main" val="718804504"/>
                  </a:ext>
                </a:extLst>
              </a:tr>
              <a:tr h="1951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7/4/2023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1312 Columbia De SE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23-0052766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Victim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 Suspects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Drug-Related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Firearm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extLst>
                  <a:ext uri="{0D108BD9-81ED-4DB2-BD59-A6C34878D82A}">
                    <a16:rowId xmlns:a16="http://schemas.microsoft.com/office/drawing/2014/main" val="3194158031"/>
                  </a:ext>
                </a:extLst>
              </a:tr>
              <a:tr h="390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7/4/2023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3115 West Meadow </a:t>
                      </a:r>
                      <a:r>
                        <a:rPr lang="en-US" sz="1400" u="none" strike="noStrike" dirty="0" err="1">
                          <a:effectLst/>
                        </a:rPr>
                        <a:t>Dr</a:t>
                      </a:r>
                      <a:r>
                        <a:rPr lang="en-US" sz="1400" u="none" strike="noStrike" dirty="0">
                          <a:effectLst/>
                        </a:rPr>
                        <a:t> SW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23-0052980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Victim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Suspect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Domestic Violence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Firearm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extLst>
                  <a:ext uri="{0D108BD9-81ED-4DB2-BD59-A6C34878D82A}">
                    <a16:rowId xmlns:a16="http://schemas.microsoft.com/office/drawing/2014/main" val="939328179"/>
                  </a:ext>
                </a:extLst>
              </a:tr>
              <a:tr h="1951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7/4/2023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6718 Central Ave 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23-0052910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Active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Victim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Firearm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extLst>
                  <a:ext uri="{0D108BD9-81ED-4DB2-BD59-A6C34878D82A}">
                    <a16:rowId xmlns:a16="http://schemas.microsoft.com/office/drawing/2014/main" val="336856130"/>
                  </a:ext>
                </a:extLst>
              </a:tr>
              <a:tr h="390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7/10/2023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3109 Pitt St NE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23-0054563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Victim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Suspect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Domestic Violence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Fire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extLst>
                  <a:ext uri="{0D108BD9-81ED-4DB2-BD59-A6C34878D82A}">
                    <a16:rowId xmlns:a16="http://schemas.microsoft.com/office/drawing/2014/main" val="3610752145"/>
                  </a:ext>
                </a:extLst>
              </a:tr>
              <a:tr h="390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7/10/2023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3804 2nd St NW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23-0054865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Victim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Suspect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Individual Disrespect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Firearm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extLst>
                  <a:ext uri="{0D108BD9-81ED-4DB2-BD59-A6C34878D82A}">
                    <a16:rowId xmlns:a16="http://schemas.microsoft.com/office/drawing/2014/main" val="2806554666"/>
                  </a:ext>
                </a:extLst>
              </a:tr>
              <a:tr h="390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7/12/2023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208 Maxine St 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23-0055401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Victim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Suspect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Individual Disrespect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Firearm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extLst>
                  <a:ext uri="{0D108BD9-81ED-4DB2-BD59-A6C34878D82A}">
                    <a16:rowId xmlns:a16="http://schemas.microsoft.com/office/drawing/2014/main" val="132879465"/>
                  </a:ext>
                </a:extLst>
              </a:tr>
              <a:tr h="390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7/15/2023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9251 Eagle Ranch Rd NW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23-0056298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Victim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Suspect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Domestic Violence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Firearm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extLst>
                  <a:ext uri="{0D108BD9-81ED-4DB2-BD59-A6C34878D82A}">
                    <a16:rowId xmlns:a16="http://schemas.microsoft.com/office/drawing/2014/main" val="2503301092"/>
                  </a:ext>
                </a:extLst>
              </a:tr>
              <a:tr h="390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7/17/2023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Kentucky and Acoma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23-0059441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Active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1 Victim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Blunt Force Trauma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extLst>
                  <a:ext uri="{0D108BD9-81ED-4DB2-BD59-A6C34878D82A}">
                    <a16:rowId xmlns:a16="http://schemas.microsoft.com/office/drawing/2014/main" val="4121634882"/>
                  </a:ext>
                </a:extLst>
              </a:tr>
              <a:tr h="1951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7/18/2023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601 Paisano St 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23-0057007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Active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Victim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Firearm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extLst>
                  <a:ext uri="{0D108BD9-81ED-4DB2-BD59-A6C34878D82A}">
                    <a16:rowId xmlns:a16="http://schemas.microsoft.com/office/drawing/2014/main" val="1101023271"/>
                  </a:ext>
                </a:extLst>
              </a:tr>
              <a:tr h="1951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7/20/2023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11100 Gibson Blvd 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23-0057661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Active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Victim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Firearm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extLst>
                  <a:ext uri="{0D108BD9-81ED-4DB2-BD59-A6C34878D82A}">
                    <a16:rowId xmlns:a16="http://schemas.microsoft.com/office/drawing/2014/main" val="4058186325"/>
                  </a:ext>
                </a:extLst>
              </a:tr>
              <a:tr h="1951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7/21/2023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13170 Central Ave 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23-0057940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Active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Victim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Firearm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extLst>
                  <a:ext uri="{0D108BD9-81ED-4DB2-BD59-A6C34878D82A}">
                    <a16:rowId xmlns:a16="http://schemas.microsoft.com/office/drawing/2014/main" val="739636128"/>
                  </a:ext>
                </a:extLst>
              </a:tr>
              <a:tr h="1951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7/22/2023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7200 Central Ave 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23-0058341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Active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Victim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Firearm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extLst>
                  <a:ext uri="{0D108BD9-81ED-4DB2-BD59-A6C34878D82A}">
                    <a16:rowId xmlns:a16="http://schemas.microsoft.com/office/drawing/2014/main" val="2765924149"/>
                  </a:ext>
                </a:extLst>
              </a:tr>
              <a:tr h="1951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7/27/2023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8319 Central Ave 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23-0059886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Active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Victim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Firearm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extLst>
                  <a:ext uri="{0D108BD9-81ED-4DB2-BD59-A6C34878D82A}">
                    <a16:rowId xmlns:a16="http://schemas.microsoft.com/office/drawing/2014/main" val="2721241760"/>
                  </a:ext>
                </a:extLst>
              </a:tr>
              <a:tr h="390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7/31/2023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3598 Central Ave SW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23-0061002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Victim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1 Suspect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Individual Disrespect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Firearm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0" marR="4900" marT="4900" marB="0" anchor="b"/>
                </a:tc>
                <a:extLst>
                  <a:ext uri="{0D108BD9-81ED-4DB2-BD59-A6C34878D82A}">
                    <a16:rowId xmlns:a16="http://schemas.microsoft.com/office/drawing/2014/main" val="3956792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2908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August </a:t>
            </a:r>
            <a:r>
              <a:rPr lang="en-US" b="1" dirty="0"/>
              <a:t>2023 </a:t>
            </a:r>
            <a:r>
              <a:rPr lang="en-US" b="1" dirty="0" smtClean="0"/>
              <a:t>Homicides</a:t>
            </a:r>
            <a:br>
              <a:rPr lang="en-US" b="1" dirty="0" smtClean="0"/>
            </a:br>
            <a:r>
              <a:rPr lang="en-US" sz="2800" dirty="0"/>
              <a:t>3</a:t>
            </a:r>
            <a:r>
              <a:rPr lang="en-US" sz="2800" dirty="0" smtClean="0"/>
              <a:t> cases, </a:t>
            </a:r>
            <a:r>
              <a:rPr lang="en-US" sz="2800" dirty="0"/>
              <a:t>3</a:t>
            </a:r>
            <a:r>
              <a:rPr lang="en-US" sz="2800" dirty="0" smtClean="0"/>
              <a:t> victims, </a:t>
            </a:r>
            <a:r>
              <a:rPr lang="en-US" sz="2800" dirty="0"/>
              <a:t>1</a:t>
            </a:r>
            <a:r>
              <a:rPr lang="en-US" sz="2800" dirty="0" smtClean="0"/>
              <a:t> solved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9527296"/>
              </p:ext>
            </p:extLst>
          </p:nvPr>
        </p:nvGraphicFramePr>
        <p:xfrm>
          <a:off x="838200" y="2118945"/>
          <a:ext cx="10442332" cy="4114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6989">
                  <a:extLst>
                    <a:ext uri="{9D8B030D-6E8A-4147-A177-3AD203B41FA5}">
                      <a16:colId xmlns:a16="http://schemas.microsoft.com/office/drawing/2014/main" val="3319771735"/>
                    </a:ext>
                  </a:extLst>
                </a:gridCol>
                <a:gridCol w="2634945">
                  <a:extLst>
                    <a:ext uri="{9D8B030D-6E8A-4147-A177-3AD203B41FA5}">
                      <a16:colId xmlns:a16="http://schemas.microsoft.com/office/drawing/2014/main" val="3368360"/>
                    </a:ext>
                  </a:extLst>
                </a:gridCol>
                <a:gridCol w="1247311">
                  <a:extLst>
                    <a:ext uri="{9D8B030D-6E8A-4147-A177-3AD203B41FA5}">
                      <a16:colId xmlns:a16="http://schemas.microsoft.com/office/drawing/2014/main" val="488638976"/>
                    </a:ext>
                  </a:extLst>
                </a:gridCol>
                <a:gridCol w="810751">
                  <a:extLst>
                    <a:ext uri="{9D8B030D-6E8A-4147-A177-3AD203B41FA5}">
                      <a16:colId xmlns:a16="http://schemas.microsoft.com/office/drawing/2014/main" val="1150445415"/>
                    </a:ext>
                  </a:extLst>
                </a:gridCol>
                <a:gridCol w="841935">
                  <a:extLst>
                    <a:ext uri="{9D8B030D-6E8A-4147-A177-3AD203B41FA5}">
                      <a16:colId xmlns:a16="http://schemas.microsoft.com/office/drawing/2014/main" val="2084579683"/>
                    </a:ext>
                  </a:extLst>
                </a:gridCol>
                <a:gridCol w="970564">
                  <a:extLst>
                    <a:ext uri="{9D8B030D-6E8A-4147-A177-3AD203B41FA5}">
                      <a16:colId xmlns:a16="http://schemas.microsoft.com/office/drawing/2014/main" val="2281091321"/>
                    </a:ext>
                  </a:extLst>
                </a:gridCol>
                <a:gridCol w="1485080">
                  <a:extLst>
                    <a:ext uri="{9D8B030D-6E8A-4147-A177-3AD203B41FA5}">
                      <a16:colId xmlns:a16="http://schemas.microsoft.com/office/drawing/2014/main" val="594149630"/>
                    </a:ext>
                  </a:extLst>
                </a:gridCol>
                <a:gridCol w="1344757">
                  <a:extLst>
                    <a:ext uri="{9D8B030D-6E8A-4147-A177-3AD203B41FA5}">
                      <a16:colId xmlns:a16="http://schemas.microsoft.com/office/drawing/2014/main" val="813493645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DATE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LOCATION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APD CASE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STATUS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Victims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Suspects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Motivation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Weapon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9862332"/>
                  </a:ext>
                </a:extLst>
              </a:tr>
              <a:tr h="1645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8/1/2023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4630 12th St NW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23-0061026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Solved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Suspect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Domestic Violence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32876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8/13/2023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2718 Paseo del Canto Dr SW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23-0064552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1 Victim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Firearm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39654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8/16/2023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10044 Menaul Blvd 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23-0065648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Active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 Victim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Firearm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3110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724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58297" y="1828800"/>
            <a:ext cx="82197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/>
              <a:t>This information reflects the </a:t>
            </a:r>
            <a:r>
              <a:rPr lang="en-US" sz="2800" i="1" dirty="0" smtClean="0"/>
              <a:t>number homicides (non-negligent murders) </a:t>
            </a:r>
            <a:r>
              <a:rPr lang="en-US" sz="2800" i="1" dirty="0"/>
              <a:t>investigated by Albuquerque Police from Jan. 1 through </a:t>
            </a:r>
            <a:r>
              <a:rPr lang="en-US" sz="2800" i="1" dirty="0" smtClean="0"/>
              <a:t>Aug. 18, </a:t>
            </a:r>
            <a:r>
              <a:rPr lang="en-US" sz="2800" i="1" dirty="0"/>
              <a:t>2023. The list is subject to change to reflect investigation updates.</a:t>
            </a:r>
          </a:p>
        </p:txBody>
      </p:sp>
    </p:spTree>
    <p:extLst>
      <p:ext uri="{BB962C8B-B14F-4D97-AF65-F5344CB8AC3E}">
        <p14:creationId xmlns:p14="http://schemas.microsoft.com/office/powerpoint/2010/main" val="1843041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Number of Homicides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4000" b="1" dirty="0" smtClean="0"/>
          </a:p>
          <a:p>
            <a:pPr lvl="1"/>
            <a:r>
              <a:rPr lang="en-US" sz="4400" b="1" dirty="0" smtClean="0"/>
              <a:t>Total Homicides: </a:t>
            </a:r>
            <a:r>
              <a:rPr lang="en-US" sz="4400" dirty="0" smtClean="0"/>
              <a:t>70 Victims</a:t>
            </a:r>
          </a:p>
          <a:p>
            <a:pPr lvl="2"/>
            <a:r>
              <a:rPr lang="en-US" sz="3600" dirty="0" smtClean="0"/>
              <a:t>2022 Homicides: 83</a:t>
            </a:r>
          </a:p>
          <a:p>
            <a:pPr lvl="2"/>
            <a:r>
              <a:rPr lang="en-US" sz="3600" dirty="0" smtClean="0"/>
              <a:t>2021 Homicides: 74</a:t>
            </a:r>
            <a:endParaRPr lang="en-US" sz="3400" dirty="0" smtClean="0"/>
          </a:p>
          <a:p>
            <a:pPr marL="457200" lvl="2" indent="0">
              <a:spcBef>
                <a:spcPts val="1000"/>
              </a:spcBef>
              <a:buNone/>
            </a:pPr>
            <a:endParaRPr lang="en-US" sz="4400" b="1" dirty="0" smtClean="0"/>
          </a:p>
          <a:p>
            <a:pPr marL="685800" lvl="2">
              <a:spcBef>
                <a:spcPts val="1000"/>
              </a:spcBef>
            </a:pPr>
            <a:r>
              <a:rPr lang="en-US" sz="4400" b="1" dirty="0" smtClean="0"/>
              <a:t>Total </a:t>
            </a:r>
            <a:r>
              <a:rPr lang="en-US" sz="4400" b="1" dirty="0"/>
              <a:t>Homicide Cases: </a:t>
            </a:r>
            <a:r>
              <a:rPr lang="en-US" sz="4400" dirty="0" smtClean="0"/>
              <a:t>68 </a:t>
            </a:r>
            <a:r>
              <a:rPr lang="en-US" sz="4400" dirty="0"/>
              <a:t>Cases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231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Investigation Updates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b="1" dirty="0"/>
              <a:t>2</a:t>
            </a:r>
            <a:r>
              <a:rPr lang="en-US" b="1" dirty="0" smtClean="0"/>
              <a:t> Homicides in the last 7 days</a:t>
            </a:r>
          </a:p>
          <a:p>
            <a:pPr lvl="2"/>
            <a:r>
              <a:rPr lang="en-US" sz="1800" dirty="0" smtClean="0"/>
              <a:t>2718 Paseo del Canto </a:t>
            </a:r>
            <a:r>
              <a:rPr lang="en-US" sz="1800" dirty="0" err="1" smtClean="0"/>
              <a:t>Dr</a:t>
            </a:r>
            <a:r>
              <a:rPr lang="en-US" sz="1800" dirty="0" smtClean="0"/>
              <a:t> SW</a:t>
            </a:r>
          </a:p>
          <a:p>
            <a:pPr lvl="2"/>
            <a:r>
              <a:rPr lang="en-US" sz="1800" dirty="0" smtClean="0"/>
              <a:t>10044 </a:t>
            </a:r>
            <a:r>
              <a:rPr lang="en-US" sz="1800" dirty="0" err="1" smtClean="0"/>
              <a:t>Menaul</a:t>
            </a:r>
            <a:r>
              <a:rPr lang="en-US" sz="1800" dirty="0" smtClean="0"/>
              <a:t> Blvd NE</a:t>
            </a:r>
            <a:endParaRPr lang="en-US" sz="1800" dirty="0"/>
          </a:p>
          <a:p>
            <a:pPr marL="457200" lvl="1" indent="0">
              <a:buNone/>
            </a:pPr>
            <a:endParaRPr lang="en-US" b="1" dirty="0" smtClean="0"/>
          </a:p>
          <a:p>
            <a:pPr marL="457200" lvl="1" indent="0">
              <a:buNone/>
            </a:pPr>
            <a:r>
              <a:rPr lang="en-US" b="1"/>
              <a:t>3</a:t>
            </a:r>
            <a:r>
              <a:rPr lang="en-US" b="1" smtClean="0"/>
              <a:t> Suspects </a:t>
            </a:r>
            <a:r>
              <a:rPr lang="en-US" b="1" dirty="0" smtClean="0"/>
              <a:t>arrested in the last 7 days</a:t>
            </a:r>
          </a:p>
          <a:p>
            <a:pPr lvl="2"/>
            <a:r>
              <a:rPr lang="en-US" dirty="0" err="1" smtClean="0"/>
              <a:t>Quebin</a:t>
            </a:r>
            <a:r>
              <a:rPr lang="en-US" dirty="0" smtClean="0"/>
              <a:t> </a:t>
            </a:r>
            <a:r>
              <a:rPr lang="en-US" dirty="0" err="1" smtClean="0"/>
              <a:t>Ceserez</a:t>
            </a:r>
            <a:r>
              <a:rPr lang="en-US" dirty="0" smtClean="0"/>
              <a:t> arrested for 6/22/23 murder at 8900 Benavidez Rd SW</a:t>
            </a:r>
          </a:p>
          <a:p>
            <a:pPr lvl="2"/>
            <a:r>
              <a:rPr lang="en-US" dirty="0" smtClean="0"/>
              <a:t>Armando Martinez arrested for 2/19/22 murder at 1 Central Ave NW</a:t>
            </a:r>
          </a:p>
          <a:p>
            <a:pPr lvl="2"/>
            <a:r>
              <a:rPr lang="en-US" dirty="0" smtClean="0"/>
              <a:t>Adrian Jimenez arrested for 1/16/21 murder at 1000 </a:t>
            </a:r>
            <a:r>
              <a:rPr lang="en-US" dirty="0" err="1" smtClean="0"/>
              <a:t>Avenida</a:t>
            </a:r>
            <a:r>
              <a:rPr lang="en-US" dirty="0" smtClean="0"/>
              <a:t> Cesar Chavez SE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25151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Status of 2023 Cases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4000" dirty="0" smtClean="0"/>
              <a:t>38 of 68 cases solved (56%)</a:t>
            </a:r>
          </a:p>
          <a:p>
            <a:pPr lvl="1"/>
            <a:endParaRPr lang="en-US" sz="4000" dirty="0" smtClean="0"/>
          </a:p>
          <a:p>
            <a:pPr lvl="1"/>
            <a:r>
              <a:rPr lang="en-US" sz="4000" dirty="0" smtClean="0"/>
              <a:t>230 of 68 cases active (44%)</a:t>
            </a:r>
          </a:p>
          <a:p>
            <a:pPr lvl="1"/>
            <a:endParaRPr lang="en-US" sz="4000" dirty="0" smtClean="0"/>
          </a:p>
          <a:p>
            <a:pPr lvl="1"/>
            <a:r>
              <a:rPr lang="en-US" sz="4000" dirty="0" smtClean="0"/>
              <a:t>44 suspects charged and/or arrested (4 of those deceased)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046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Investigation of Previous Year Cases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r>
              <a:rPr lang="en-US" sz="3200" b="1" dirty="0" smtClean="0"/>
              <a:t>21 previous-year cases solved in 2023</a:t>
            </a:r>
          </a:p>
          <a:p>
            <a:pPr lvl="2"/>
            <a:r>
              <a:rPr lang="en-US" dirty="0"/>
              <a:t>9</a:t>
            </a:r>
            <a:r>
              <a:rPr lang="en-US" dirty="0" smtClean="0"/>
              <a:t> cases solved from 2022</a:t>
            </a:r>
          </a:p>
          <a:p>
            <a:pPr lvl="2"/>
            <a:r>
              <a:rPr lang="en-US" dirty="0" smtClean="0"/>
              <a:t>7 cases solved from 2021</a:t>
            </a:r>
          </a:p>
          <a:p>
            <a:pPr lvl="2"/>
            <a:r>
              <a:rPr lang="en-US" dirty="0" smtClean="0"/>
              <a:t>3 cases solved from 2020</a:t>
            </a:r>
          </a:p>
          <a:p>
            <a:pPr lvl="2"/>
            <a:r>
              <a:rPr lang="en-US" dirty="0" smtClean="0"/>
              <a:t>2 cases solved from 2017</a:t>
            </a:r>
          </a:p>
          <a:p>
            <a:pPr marL="457200" lvl="1" indent="0">
              <a:buNone/>
            </a:pPr>
            <a:r>
              <a:rPr lang="en-US" sz="3200" b="1" dirty="0" smtClean="0"/>
              <a:t>29 suspects charged in those solved cases</a:t>
            </a:r>
          </a:p>
          <a:p>
            <a:pPr marL="457200" lvl="1" indent="0">
              <a:buNone/>
            </a:pPr>
            <a:endParaRPr lang="en-US" sz="3200" b="1" dirty="0" smtClean="0"/>
          </a:p>
          <a:p>
            <a:pPr marL="457200" lvl="1" indent="0">
              <a:buNone/>
            </a:pPr>
            <a:r>
              <a:rPr lang="en-US" sz="3200" b="1" dirty="0" smtClean="0"/>
              <a:t>12 suspects charged or arrested from cases solved in previous years</a:t>
            </a:r>
          </a:p>
          <a:p>
            <a:pPr lvl="2"/>
            <a:r>
              <a:rPr lang="en-US" dirty="0" smtClean="0"/>
              <a:t>7 suspects charged from 2022 cases</a:t>
            </a:r>
          </a:p>
          <a:p>
            <a:pPr lvl="2"/>
            <a:r>
              <a:rPr lang="en-US" dirty="0"/>
              <a:t>2</a:t>
            </a:r>
            <a:r>
              <a:rPr lang="en-US" dirty="0" smtClean="0"/>
              <a:t> suspect charged from a 2021 case</a:t>
            </a:r>
          </a:p>
          <a:p>
            <a:pPr lvl="2"/>
            <a:r>
              <a:rPr lang="en-US" dirty="0" smtClean="0"/>
              <a:t>3 suspects charged from a 2020 cases</a:t>
            </a:r>
          </a:p>
        </p:txBody>
      </p:sp>
    </p:spTree>
    <p:extLst>
      <p:ext uri="{BB962C8B-B14F-4D97-AF65-F5344CB8AC3E}">
        <p14:creationId xmlns:p14="http://schemas.microsoft.com/office/powerpoint/2010/main" val="2672904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Justifiable Homicide Investigations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11 cases being investigated as justifiable homicides</a:t>
            </a:r>
          </a:p>
          <a:p>
            <a:pPr lvl="1"/>
            <a:r>
              <a:rPr lang="en-US" dirty="0"/>
              <a:t>7</a:t>
            </a:r>
            <a:r>
              <a:rPr lang="en-US" dirty="0" smtClean="0"/>
              <a:t> cases closed and referred to the District Attorney’s Office</a:t>
            </a:r>
          </a:p>
          <a:p>
            <a:pPr lvl="2"/>
            <a:r>
              <a:rPr lang="en-US" sz="1600" dirty="0" smtClean="0"/>
              <a:t>Case: 23-0010721 Location: 7220 Central Ave SE</a:t>
            </a:r>
          </a:p>
          <a:p>
            <a:pPr lvl="2"/>
            <a:r>
              <a:rPr lang="en-US" sz="1600" dirty="0" smtClean="0"/>
              <a:t>Case: 23-0010819 Location: 2907 Carlton St NW</a:t>
            </a:r>
          </a:p>
          <a:p>
            <a:pPr lvl="2"/>
            <a:r>
              <a:rPr lang="en-US" sz="1600" dirty="0" smtClean="0"/>
              <a:t>Case: 23-0022936 Location: 9201 Central Ave NW</a:t>
            </a:r>
          </a:p>
          <a:p>
            <a:pPr lvl="2"/>
            <a:r>
              <a:rPr lang="en-US" sz="1600" dirty="0"/>
              <a:t>Case:  23-0030421 Location: 13211 Central Ave </a:t>
            </a:r>
            <a:r>
              <a:rPr lang="en-US" sz="1600" dirty="0" smtClean="0"/>
              <a:t>NE</a:t>
            </a:r>
          </a:p>
          <a:p>
            <a:pPr lvl="2"/>
            <a:r>
              <a:rPr lang="en-US" sz="1600" dirty="0" smtClean="0"/>
              <a:t>Case: 23-0031628 Location: 5808 Zuni Rd SE</a:t>
            </a:r>
          </a:p>
          <a:p>
            <a:pPr lvl="2"/>
            <a:r>
              <a:rPr lang="en-US" sz="1600" dirty="0"/>
              <a:t>Case: 23-0039566 Location: 801 Locust Pl </a:t>
            </a:r>
            <a:r>
              <a:rPr lang="en-US" sz="1600" dirty="0" smtClean="0"/>
              <a:t>NE</a:t>
            </a:r>
          </a:p>
          <a:p>
            <a:pPr lvl="2"/>
            <a:r>
              <a:rPr lang="en-US" sz="1600" dirty="0" smtClean="0"/>
              <a:t>Case: 23-0044294 Location: 4409 Hilton Ave NE</a:t>
            </a:r>
          </a:p>
          <a:p>
            <a:pPr lvl="1"/>
            <a:r>
              <a:rPr lang="en-US" dirty="0"/>
              <a:t>4</a:t>
            </a:r>
            <a:r>
              <a:rPr lang="en-US" dirty="0" smtClean="0"/>
              <a:t> cases active</a:t>
            </a:r>
          </a:p>
          <a:p>
            <a:pPr lvl="2"/>
            <a:r>
              <a:rPr lang="en-US" sz="1600" dirty="0" smtClean="0"/>
              <a:t>Case: 23-0037539 Location: 1443 Dona </a:t>
            </a:r>
            <a:r>
              <a:rPr lang="en-US" sz="1600" dirty="0" err="1" smtClean="0"/>
              <a:t>Arcelia</a:t>
            </a:r>
            <a:r>
              <a:rPr lang="en-US" sz="1600" dirty="0" smtClean="0"/>
              <a:t> St SW</a:t>
            </a:r>
          </a:p>
          <a:p>
            <a:pPr lvl="2"/>
            <a:r>
              <a:rPr lang="en-US" sz="1600" dirty="0" smtClean="0"/>
              <a:t>Case: 23-0048440 Location: 1917 </a:t>
            </a:r>
            <a:r>
              <a:rPr lang="en-US" sz="1600" dirty="0" err="1" smtClean="0"/>
              <a:t>Shirlane</a:t>
            </a:r>
            <a:r>
              <a:rPr lang="en-US" sz="1600" dirty="0" smtClean="0"/>
              <a:t> Pl NE</a:t>
            </a:r>
          </a:p>
          <a:p>
            <a:pPr lvl="2"/>
            <a:r>
              <a:rPr lang="en-US" sz="1600" dirty="0" smtClean="0"/>
              <a:t>Case 23-0052647 Location: 9200 Eagle Ranch </a:t>
            </a:r>
            <a:r>
              <a:rPr lang="en-US" sz="1600" dirty="0" err="1" smtClean="0"/>
              <a:t>Dr</a:t>
            </a:r>
            <a:r>
              <a:rPr lang="en-US" sz="1600" dirty="0" smtClean="0"/>
              <a:t> NW</a:t>
            </a:r>
          </a:p>
          <a:p>
            <a:pPr lvl="2"/>
            <a:r>
              <a:rPr lang="en-US" sz="1600" dirty="0" smtClean="0"/>
              <a:t>Case 23-0055730 Location: 5500 Zuni Rd SE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674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Homicide Case Motivation 2023 YTD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As of Aug. </a:t>
            </a:r>
            <a:r>
              <a:rPr lang="en-US" sz="2800" dirty="0" smtClean="0"/>
              <a:t>18, </a:t>
            </a:r>
            <a:r>
              <a:rPr lang="en-US" sz="2800" dirty="0" smtClean="0"/>
              <a:t>2023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74045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21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Weapon Used in Homicides YTD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As of Aug. </a:t>
            </a:r>
            <a:r>
              <a:rPr lang="en-US" sz="2400" dirty="0" smtClean="0"/>
              <a:t>18, </a:t>
            </a:r>
            <a:r>
              <a:rPr lang="en-US" sz="2400" dirty="0" smtClean="0"/>
              <a:t>2023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485030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2801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3173</TotalTime>
  <Words>1402</Words>
  <Application>Microsoft Office PowerPoint</Application>
  <PresentationFormat>Widescreen</PresentationFormat>
  <Paragraphs>610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APD Homicides 2023 (As of Aug. 18, 2023)</vt:lpstr>
      <vt:lpstr>PowerPoint Presentation</vt:lpstr>
      <vt:lpstr>Number of Homicides</vt:lpstr>
      <vt:lpstr>Investigation Updates</vt:lpstr>
      <vt:lpstr>Status of 2023 Cases</vt:lpstr>
      <vt:lpstr>Investigation of Previous Year Cases</vt:lpstr>
      <vt:lpstr>Justifiable Homicide Investigations</vt:lpstr>
      <vt:lpstr>Homicide Case Motivation 2023 YTD As of Aug. 18, 2023</vt:lpstr>
      <vt:lpstr>Weapon Used in Homicides YTD As of Aug. 18, 2023</vt:lpstr>
      <vt:lpstr>January 2023 Homicides 6 cases, 6 victims (4 solved)</vt:lpstr>
      <vt:lpstr>February 2023 Homicides 6 cases, 7 victims, 5 solved</vt:lpstr>
      <vt:lpstr>March 2023 Homicides 6 cases, 6 victims, 1 solved</vt:lpstr>
      <vt:lpstr>April 2023 Homicides 12 cases, 12 victims, 7 solved</vt:lpstr>
      <vt:lpstr>May 2023 Homicides 9 cases, 9 victims, 3 solved</vt:lpstr>
      <vt:lpstr>June 2023 Homicides 11 cases, 12 victims, 8 solved</vt:lpstr>
      <vt:lpstr>July 2023 Homicides 15 cases, 15 victims, 8 solved</vt:lpstr>
      <vt:lpstr>August 2023 Homicides 3 cases, 3 victims, 1 solved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Officer-Involved Shootings</dc:title>
  <dc:creator>Gallegos, Gilbert Jr.</dc:creator>
  <cp:lastModifiedBy>Gallegos, Gilbert Jr.</cp:lastModifiedBy>
  <cp:revision>181</cp:revision>
  <dcterms:created xsi:type="dcterms:W3CDTF">2022-10-17T03:41:39Z</dcterms:created>
  <dcterms:modified xsi:type="dcterms:W3CDTF">2023-08-21T00:17:28Z</dcterms:modified>
</cp:coreProperties>
</file>